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85" r:id="rId3"/>
    <p:sldId id="269" r:id="rId4"/>
    <p:sldId id="286" r:id="rId5"/>
    <p:sldId id="287" r:id="rId6"/>
    <p:sldId id="290" r:id="rId7"/>
    <p:sldId id="289" r:id="rId8"/>
    <p:sldId id="299" r:id="rId9"/>
    <p:sldId id="302" r:id="rId10"/>
    <p:sldId id="300" r:id="rId11"/>
    <p:sldId id="301" r:id="rId12"/>
    <p:sldId id="275" r:id="rId13"/>
    <p:sldId id="276" r:id="rId14"/>
    <p:sldId id="277" r:id="rId15"/>
    <p:sldId id="283" r:id="rId16"/>
    <p:sldId id="294" r:id="rId17"/>
    <p:sldId id="295" r:id="rId18"/>
    <p:sldId id="296" r:id="rId19"/>
    <p:sldId id="297" r:id="rId20"/>
    <p:sldId id="298" r:id="rId21"/>
    <p:sldId id="282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2E9"/>
    <a:srgbClr val="CC00FF"/>
    <a:srgbClr val="FFFFCC"/>
    <a:srgbClr val="FFCCFF"/>
    <a:srgbClr val="CCFFCC"/>
    <a:srgbClr val="66FF66"/>
    <a:srgbClr val="660066"/>
    <a:srgbClr val="B2434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779F2-BCD7-49A0-AB6D-A357C5806A0E}" type="datetimeFigureOut">
              <a:rPr lang="en-US" smtClean="0"/>
              <a:t>23/10/2019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CA8C6-3EEB-4F04-8623-BD1E3E29D3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4570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52542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97692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05294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11293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8467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08893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37606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3038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85731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7983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A98A-1C0D-45BB-8D3C-417B9F289D8A}" type="datetimeFigureOut">
              <a:rPr lang="en-SG" smtClean="0"/>
              <a:pPr/>
              <a:t>23/10/2019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9A6-82AE-4685-9947-1284D884E832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30607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xinh\B&#233;%20Th&#7909;c%20Quy&#234;n%20&#8211;%20M&#225;i%20Tr&#432;&#7901;ng%20M&#7871;n%20Y&#234;u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1c%20tim%20kiem%20thong%20tin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audio" Target="../media/audio5.wav"/><Relationship Id="rId10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4.wav"/><Relationship Id="rId7" Type="http://schemas.openxmlformats.org/officeDocument/2006/relationships/image" Target="../media/image3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jpe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xinh\bai%206%20yen\Duongdenngayvinhquang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2971800" y="4724400"/>
            <a:ext cx="3638922" cy="9906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TIN </a:t>
            </a:r>
            <a:r>
              <a:rPr lang="en-SG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</a:p>
          <a:p>
            <a:pPr algn="ctr"/>
            <a:r>
              <a:rPr lang="en-SG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LỚP</a:t>
            </a:r>
            <a:r>
              <a:rPr lang="en-SG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SG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3D</a:t>
            </a:r>
            <a:endParaRPr lang="en-SG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TextBox 2"/>
          <p:cNvSpPr txBox="1">
            <a:spLocks noChangeArrowheads="1"/>
          </p:cNvSpPr>
          <p:nvPr/>
        </p:nvSpPr>
        <p:spPr bwMode="auto">
          <a:xfrm>
            <a:off x="513294" y="476250"/>
            <a:ext cx="820077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LỚP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362200"/>
            <a:ext cx="2819400" cy="17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Bé Thục Quyên – Mái Trường Mến Yê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6019800"/>
            <a:ext cx="625475" cy="396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29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6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 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990600" y="304800"/>
            <a:ext cx="73152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Điền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chú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thích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cho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hình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dưới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đây</a:t>
            </a:r>
            <a:r>
              <a:rPr lang="en-US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</a:rPr>
              <a:t>. </a:t>
            </a:r>
          </a:p>
        </p:txBody>
      </p:sp>
      <p:pic>
        <p:nvPicPr>
          <p:cNvPr id="9" name="Picture 1" descr="violym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23470"/>
            <a:ext cx="8915400" cy="34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09600" y="1143000"/>
            <a:ext cx="3124200" cy="4770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smtClean="0"/>
              <a:t>……………………………</a:t>
            </a:r>
            <a:endParaRPr lang="en-US" sz="25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2819400" y="880533"/>
            <a:ext cx="2514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Địa chỉ trang </a:t>
            </a:r>
            <a:r>
              <a:rPr lang="en-US" sz="2400" smtClean="0"/>
              <a:t>Web</a:t>
            </a:r>
            <a:endParaRPr lang="en-US" sz="2400"/>
          </a:p>
        </p:txBody>
      </p:sp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1066800" y="2057400"/>
            <a:ext cx="2743200" cy="4770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smtClean="0"/>
              <a:t>………………………</a:t>
            </a:r>
            <a:endParaRPr lang="en-US" sz="25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2971800" y="2209800"/>
            <a:ext cx="2667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Ẩn trình duyệt </a:t>
            </a:r>
            <a:r>
              <a:rPr lang="en-US" sz="2400" smtClean="0"/>
              <a:t>Web</a:t>
            </a:r>
            <a:endParaRPr lang="en-US" sz="2400"/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4953000" y="2057400"/>
            <a:ext cx="2609850" cy="4770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smtClean="0"/>
              <a:t>……………………….</a:t>
            </a:r>
            <a:endParaRPr lang="en-US" sz="25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372600" y="2819400"/>
            <a:ext cx="25146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Phóng to/ Thu nhỏ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5334000" y="1143000"/>
            <a:ext cx="2743200" cy="477054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smtClean="0"/>
              <a:t>…………………..</a:t>
            </a:r>
            <a:endParaRPr lang="en-US" sz="25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525000" y="1219200"/>
            <a:ext cx="24384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Đóng trình duyệt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600" y="3886200"/>
            <a:ext cx="1905000" cy="304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Violympic.vn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1" name="Picture 20" descr="Captugdf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255874"/>
            <a:ext cx="2133600" cy="477926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12" idx="1"/>
            <a:endCxn id="20" idx="1"/>
          </p:cNvCxnSpPr>
          <p:nvPr/>
        </p:nvCxnSpPr>
        <p:spPr>
          <a:xfrm rot="10800000" flipH="1" flipV="1">
            <a:off x="609600" y="1381526"/>
            <a:ext cx="381000" cy="2657073"/>
          </a:xfrm>
          <a:prstGeom prst="bentConnector3">
            <a:avLst>
              <a:gd name="adj1" fmla="val -6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Elbow Connector 34"/>
          <p:cNvCxnSpPr>
            <a:stCxn id="18" idx="3"/>
          </p:cNvCxnSpPr>
          <p:nvPr/>
        </p:nvCxnSpPr>
        <p:spPr>
          <a:xfrm>
            <a:off x="8077200" y="1381527"/>
            <a:ext cx="533400" cy="1818873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Elbow Connector 37"/>
          <p:cNvCxnSpPr>
            <a:stCxn id="16" idx="3"/>
            <a:endCxn id="21" idx="0"/>
          </p:cNvCxnSpPr>
          <p:nvPr/>
        </p:nvCxnSpPr>
        <p:spPr>
          <a:xfrm>
            <a:off x="7562850" y="2295927"/>
            <a:ext cx="285750" cy="959947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3"/>
          </p:cNvCxnSpPr>
          <p:nvPr/>
        </p:nvCxnSpPr>
        <p:spPr>
          <a:xfrm>
            <a:off x="3810000" y="2295927"/>
            <a:ext cx="3352800" cy="1065003"/>
          </a:xfrm>
          <a:prstGeom prst="bentConnector3">
            <a:avLst>
              <a:gd name="adj1" fmla="val 23636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9583 0.037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2199 L -0.44167 -0.011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47083 -0.11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44584 -0.02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8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34641" cy="46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538213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Quay lại</a:t>
            </a:r>
            <a:endParaRPr lang="en-SG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11804"/>
            <a:ext cx="12601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Tiến </a:t>
            </a:r>
            <a:endParaRPr lang="en-SG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511805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Tải lại trang</a:t>
            </a:r>
            <a:endParaRPr lang="en-SG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1007604" y="1184544"/>
            <a:ext cx="0" cy="1380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1547664" y="1158135"/>
            <a:ext cx="1638182" cy="1406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2123728" y="1158136"/>
            <a:ext cx="3528392" cy="1406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8752" y="116632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1"/>
            <a:ext cx="8229600" cy="549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3552" y="116632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0728"/>
            <a:ext cx="8382000" cy="534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5952" y="116632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Internet</a:t>
            </a:r>
            <a:endParaRPr lang="en-SG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2944"/>
            <a:ext cx="8001000" cy="57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41640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Revue"/>
              </a:rPr>
              <a:t>Thùc</a:t>
            </a:r>
            <a:r>
              <a:rPr lang="en-US" sz="4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Revue"/>
              </a:rPr>
              <a:t> </a:t>
            </a:r>
            <a:r>
              <a:rPr lang="en-US" sz="40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Revue"/>
              </a:rPr>
              <a:t>hµnh</a:t>
            </a:r>
            <a:endParaRPr lang="en-US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Rev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58412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0712E9"/>
                </a:solidFill>
              </a:rPr>
              <a:t>Em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hãy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truy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cập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vào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trang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smtClean="0">
                <a:solidFill>
                  <a:srgbClr val="0712E9"/>
                </a:solidFill>
              </a:rPr>
              <a:t>web </a:t>
            </a:r>
            <a:r>
              <a:rPr lang="en-US" sz="3200" smtClean="0">
                <a:solidFill>
                  <a:srgbClr val="0712E9"/>
                </a:solidFill>
              </a:rPr>
              <a:t>Violympic.vn, </a:t>
            </a:r>
            <a:r>
              <a:rPr lang="en-US" sz="3200" dirty="0" err="1" smtClean="0">
                <a:solidFill>
                  <a:srgbClr val="0712E9"/>
                </a:solidFill>
              </a:rPr>
              <a:t>di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chuyển</a:t>
            </a:r>
            <a:r>
              <a:rPr lang="en-US" sz="3200" dirty="0" smtClean="0">
                <a:solidFill>
                  <a:srgbClr val="0712E9"/>
                </a:solidFill>
              </a:rPr>
              <a:t> con </a:t>
            </a:r>
            <a:r>
              <a:rPr lang="en-US" sz="3200" dirty="0" err="1" smtClean="0">
                <a:solidFill>
                  <a:srgbClr val="0712E9"/>
                </a:solidFill>
              </a:rPr>
              <a:t>trỏ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chuột</a:t>
            </a:r>
            <a:r>
              <a:rPr lang="en-US" sz="3200" dirty="0" smtClean="0">
                <a:solidFill>
                  <a:srgbClr val="0712E9"/>
                </a:solidFill>
              </a:rPr>
              <a:t>  </a:t>
            </a:r>
            <a:r>
              <a:rPr lang="en-US" sz="3200" dirty="0" err="1" smtClean="0">
                <a:solidFill>
                  <a:srgbClr val="0712E9"/>
                </a:solidFill>
              </a:rPr>
              <a:t>trên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trang</a:t>
            </a:r>
            <a:r>
              <a:rPr lang="en-US" sz="3200" dirty="0" smtClean="0">
                <a:solidFill>
                  <a:srgbClr val="0712E9"/>
                </a:solidFill>
              </a:rPr>
              <a:t> web:</a:t>
            </a:r>
          </a:p>
          <a:p>
            <a:pPr marL="342900" indent="-342900"/>
            <a:r>
              <a:rPr lang="en-US" sz="3200" dirty="0" smtClean="0">
                <a:solidFill>
                  <a:srgbClr val="0712E9"/>
                </a:solidFill>
              </a:rPr>
              <a:t>	- </a:t>
            </a:r>
            <a:r>
              <a:rPr lang="en-US" sz="3200" dirty="0" err="1" smtClean="0">
                <a:solidFill>
                  <a:srgbClr val="0712E9"/>
                </a:solidFill>
              </a:rPr>
              <a:t>Quan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sát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và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trao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đổi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với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bạn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về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sự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thay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đổi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hình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dạng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dirty="0" err="1" smtClean="0">
                <a:solidFill>
                  <a:srgbClr val="0712E9"/>
                </a:solidFill>
              </a:rPr>
              <a:t>của</a:t>
            </a:r>
            <a:r>
              <a:rPr lang="en-US" sz="3200" dirty="0" smtClean="0">
                <a:solidFill>
                  <a:srgbClr val="0712E9"/>
                </a:solidFill>
              </a:rPr>
              <a:t> con </a:t>
            </a:r>
            <a:r>
              <a:rPr lang="en-US" sz="3200" dirty="0" err="1" smtClean="0">
                <a:solidFill>
                  <a:srgbClr val="0712E9"/>
                </a:solidFill>
              </a:rPr>
              <a:t>trỏ</a:t>
            </a:r>
            <a:r>
              <a:rPr lang="en-US" sz="3200" dirty="0" smtClean="0">
                <a:solidFill>
                  <a:srgbClr val="0712E9"/>
                </a:solidFill>
              </a:rPr>
              <a:t> </a:t>
            </a:r>
            <a:r>
              <a:rPr lang="en-US" sz="3200" err="1" smtClean="0">
                <a:solidFill>
                  <a:srgbClr val="0712E9"/>
                </a:solidFill>
              </a:rPr>
              <a:t>chuột</a:t>
            </a:r>
            <a:r>
              <a:rPr lang="en-US" sz="3200" smtClean="0">
                <a:solidFill>
                  <a:srgbClr val="0712E9"/>
                </a:solidFill>
              </a:rPr>
              <a:t>.</a:t>
            </a:r>
            <a:endParaRPr lang="en-US" sz="3200" dirty="0" smtClean="0">
              <a:solidFill>
                <a:srgbClr val="0712E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huong%20v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0329">
            <a:off x="2172616" y="1927895"/>
            <a:ext cx="4738731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0766" y="533400"/>
            <a:ext cx="6842679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“RUNG CHUÔNG VÀNG”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Đâu là biểu tượng trình duyệt web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02729" y="3549650"/>
            <a:ext cx="35370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69622" y="3586163"/>
            <a:ext cx="528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15298" y="3530600"/>
            <a:ext cx="494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14373" y="3530600"/>
            <a:ext cx="53949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1" name="Picture 10" descr="tải xuống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320" y="990600"/>
            <a:ext cx="1526779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ải xuống (1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799" y="1162049"/>
            <a:ext cx="14862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01585" y="685800"/>
            <a:ext cx="1543452" cy="230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42570" y="1030287"/>
            <a:ext cx="2115101" cy="1941512"/>
            <a:chOff x="4113212" y="1905000"/>
            <a:chExt cx="2819400" cy="2057398"/>
          </a:xfrm>
        </p:grpSpPr>
        <p:pic>
          <p:nvPicPr>
            <p:cNvPr id="14351" name="Picture 6"/>
            <p:cNvPicPr>
              <a:picLocks noChangeAspect="1" noChangeArrowheads="1"/>
            </p:cNvPicPr>
            <p:nvPr/>
          </p:nvPicPr>
          <p:blipFill>
            <a:blip r:embed="rId9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Content Placeholder 3"/>
            <p:cNvSpPr txBox="1">
              <a:spLocks/>
            </p:cNvSpPr>
            <p:nvPr/>
          </p:nvSpPr>
          <p:spPr bwMode="auto">
            <a:xfrm>
              <a:off x="4113212" y="3428999"/>
              <a:ext cx="28194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Google Chrome</a:t>
              </a:r>
            </a:p>
          </p:txBody>
        </p:sp>
      </p:grpSp>
      <p:pic>
        <p:nvPicPr>
          <p:cNvPr id="19" name="Picture 18" descr="smil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9735" y="4191000"/>
            <a:ext cx="194360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824" y="4267201"/>
            <a:ext cx="1743529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4420" y="4343401"/>
            <a:ext cx="1743529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4f2d569eb670c5657cc3f023f153c7f_4908-desperate-stock-vector-illustration-and-royalty-free-disappointed-face-clipart_450-371.jpe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7468" y="4267201"/>
            <a:ext cx="1743529" cy="191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28601" y="457200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Để truy cập được internet em chọn lệnh nào?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83786" y="2508251"/>
            <a:ext cx="3703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233806" y="498633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206414" y="414813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214751" y="3309938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022204" y="2444751"/>
            <a:ext cx="5371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Kéo chuột vào biểu tượng 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970994" y="3309938"/>
            <a:ext cx="5513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Nháy chuột vào biểu tượng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1984095" y="4116388"/>
            <a:ext cx="6397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Nháy đúp chuột vào biểu tượng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979331" y="4992688"/>
            <a:ext cx="3493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Cả 3 đáp án trên</a:t>
            </a:r>
          </a:p>
        </p:txBody>
      </p:sp>
      <p:pic>
        <p:nvPicPr>
          <p:cNvPr id="15371" name="Picture 15"/>
          <p:cNvPicPr>
            <a:picLocks noChangeAspect="1" noChangeArrowheads="1"/>
          </p:cNvPicPr>
          <p:nvPr/>
        </p:nvPicPr>
        <p:blipFill>
          <a:blip r:embed="rId5"/>
          <a:srcRect l="5856" t="14584" r="89458" b="75000"/>
          <a:stretch>
            <a:fillRect/>
          </a:stretch>
        </p:blipFill>
        <p:spPr bwMode="auto">
          <a:xfrm>
            <a:off x="7696200" y="2438400"/>
            <a:ext cx="45731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/>
          <p:cNvPicPr>
            <a:picLocks noChangeAspect="1" noChangeArrowheads="1"/>
          </p:cNvPicPr>
          <p:nvPr/>
        </p:nvPicPr>
        <p:blipFill>
          <a:blip r:embed="rId5"/>
          <a:srcRect l="5856" t="14584" r="89458" b="75000"/>
          <a:stretch>
            <a:fillRect/>
          </a:stretch>
        </p:blipFill>
        <p:spPr bwMode="auto">
          <a:xfrm>
            <a:off x="7848600" y="3276600"/>
            <a:ext cx="45731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5"/>
          <a:srcRect l="5856" t="14584" r="89458" b="75000"/>
          <a:stretch>
            <a:fillRect/>
          </a:stretch>
        </p:blipFill>
        <p:spPr bwMode="auto">
          <a:xfrm>
            <a:off x="8381881" y="4191000"/>
            <a:ext cx="45731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4178118853_1515987288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397" y="4252913"/>
            <a:ext cx="599041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inh-anh-mat-bu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335" y="2590800"/>
            <a:ext cx="4906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inh-anh-mat-bu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335" y="3429000"/>
            <a:ext cx="4906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inh-anh-mat-buo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170" y="5105400"/>
            <a:ext cx="4906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864380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 Dùng máy tính kết nối internet em có thể làm gì?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330135" y="2249488"/>
            <a:ext cx="3715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333709" y="476408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30136" y="392588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330136" y="3087688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2048270" y="2209801"/>
            <a:ext cx="27759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Chơi nhảy dây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2044697" y="3076576"/>
            <a:ext cx="70993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Đọc báo, xem phim, nghe nhạc, gửi thư…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2060179" y="3905251"/>
            <a:ext cx="59833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Không làm gì được với máy tính.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2030405" y="4737101"/>
            <a:ext cx="5013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Không có đáp án nào đúng.</a:t>
            </a:r>
          </a:p>
        </p:txBody>
      </p:sp>
      <p:pic>
        <p:nvPicPr>
          <p:cNvPr id="15" name="Picture 14" descr="tenor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048000"/>
            <a:ext cx="549021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y-nghia-icon-facebook-za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1" y="4572001"/>
            <a:ext cx="51210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y-nghia-icon-facebook-za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1" y="3810001"/>
            <a:ext cx="51210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y-nghia-icon-facebook-zal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66" y="2209801"/>
            <a:ext cx="512102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4" y="1143000"/>
            <a:ext cx="114329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571229" y="103188"/>
            <a:ext cx="4173037" cy="120032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KIỂM TRA BÀI CŨ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1799" y="2133600"/>
            <a:ext cx="834607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 thư mục mẹ với tên là lớp của chính em và thư mục con là tên của mình.</a:t>
            </a:r>
            <a:endParaRPr lang="en-SG" sz="3600"/>
          </a:p>
        </p:txBody>
      </p:sp>
      <p:pic>
        <p:nvPicPr>
          <p:cNvPr id="3081" name="Picture 16"/>
          <p:cNvPicPr>
            <a:picLocks noChangeAspect="1" noChangeArrowheads="1"/>
          </p:cNvPicPr>
          <p:nvPr/>
        </p:nvPicPr>
        <p:blipFill>
          <a:blip r:embed="rId4"/>
          <a:srcRect l="32797" t="40623" r="61932" b="50002"/>
          <a:stretch>
            <a:fillRect/>
          </a:stretch>
        </p:blipFill>
        <p:spPr bwMode="auto">
          <a:xfrm>
            <a:off x="3429000" y="3505200"/>
            <a:ext cx="2209800" cy="289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00070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 Để đóng trình duyệt em nhấn chuột vào  nút lệnh nào?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153625" y="2667001"/>
            <a:ext cx="3703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156007" y="544988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4153625" y="4535488"/>
            <a:ext cx="518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4153625" y="3657601"/>
            <a:ext cx="4924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6"/>
          <a:srcRect l="7371" r="6232"/>
          <a:stretch/>
        </p:blipFill>
        <p:spPr bwMode="auto">
          <a:xfrm>
            <a:off x="4909868" y="5410200"/>
            <a:ext cx="1033732" cy="67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7"/>
          <a:srcRect l="8225" r="9792" b="17820"/>
          <a:stretch/>
        </p:blipFill>
        <p:spPr bwMode="auto">
          <a:xfrm>
            <a:off x="4895577" y="4495800"/>
            <a:ext cx="1043259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8"/>
          <a:srcRect r="8489"/>
          <a:stretch/>
        </p:blipFill>
        <p:spPr bwMode="auto">
          <a:xfrm>
            <a:off x="4909868" y="3476626"/>
            <a:ext cx="1028968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348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09868" y="2362200"/>
            <a:ext cx="102896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0482" y="4267200"/>
            <a:ext cx="61214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mil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96152" y="5105400"/>
            <a:ext cx="7586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nhung-hinh-mat-cuoi-buon-mat-cuoi-khoc-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0482" y="3352800"/>
            <a:ext cx="61214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nhung-hinh-mat-cuoi-buon-mat-cuoi-khoc-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67647" y="2362200"/>
            <a:ext cx="61214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6751" y="685800"/>
            <a:ext cx="8172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98650" y="2743200"/>
            <a:ext cx="495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3413" y="5068888"/>
            <a:ext cx="51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898650" y="4306888"/>
            <a:ext cx="519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98650" y="3579813"/>
            <a:ext cx="493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1524000" y="3929063"/>
            <a:ext cx="476250" cy="428625"/>
          </a:xfrm>
          <a:prstGeom prst="ellipse">
            <a:avLst/>
          </a:prstGeom>
          <a:noFill/>
          <a:ln w="34925"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sp>
        <p:nvSpPr>
          <p:cNvPr id="22" name="Oval 21"/>
          <p:cNvSpPr/>
          <p:nvPr/>
        </p:nvSpPr>
        <p:spPr>
          <a:xfrm>
            <a:off x="1827213" y="3576638"/>
            <a:ext cx="681037" cy="663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43200"/>
            <a:ext cx="990600" cy="628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324350"/>
            <a:ext cx="990600" cy="628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505200"/>
            <a:ext cx="990600" cy="6286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105400"/>
            <a:ext cx="990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485" name="Picture 2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829276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-1222" y="5585653"/>
            <a:ext cx="1277937" cy="127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822062" y="5584826"/>
            <a:ext cx="1277874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62001" y="762000"/>
            <a:ext cx="8077200" cy="1950987"/>
            <a:chOff x="-714982" y="2133600"/>
            <a:chExt cx="13703195" cy="1497051"/>
          </a:xfrm>
        </p:grpSpPr>
        <p:sp>
          <p:nvSpPr>
            <p:cNvPr id="20490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1772533" y="2133600"/>
              <a:ext cx="8610599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4400" b="1" kern="1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cs typeface="Arial"/>
                </a:rPr>
                <a:t>CHÚC QUÝ THẤY CÔ 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714982" y="3087469"/>
              <a:ext cx="13703195" cy="543182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Chúc các em chăm ngoan, học giỏi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657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Duongdenngayvinhqu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943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9906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712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BÀI 7: LÀM QUEN VỚI INTERNET</a:t>
            </a:r>
            <a:endParaRPr lang="en-US" sz="5000" b="1" dirty="0">
              <a:solidFill>
                <a:srgbClr val="0712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THIEN TRUONG\Desktop\3d877f900535139a00e44acf023fab8d_hoc_sinh_tai_phong_m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69342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600201"/>
            <a:ext cx="4038461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825" y="2667001"/>
            <a:ext cx="4038461" cy="24685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Nhiều máy tính nối lại gọi là gì?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đó là mạng gì?</a:t>
            </a:r>
          </a:p>
          <a:p>
            <a:r>
              <a:rPr lang="pt-BR" smtClean="0">
                <a:latin typeface="Times New Roman" pitchFamily="18" charset="0"/>
                <a:cs typeface="Times New Roman" pitchFamily="18" charset="0"/>
              </a:rPr>
              <a:t>Internet giúp em làm được những việc gì?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hóm đô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129" y="2514601"/>
            <a:ext cx="410515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800660" y="1600200"/>
            <a:ext cx="40384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HS làm việc nhóm đôi: chia sẻ, thảo luận trả lời: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320" y="1600201"/>
            <a:ext cx="4038461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20" y="1600201"/>
            <a:ext cx="403846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 Rất nhiều máy tính trên thế giới kết nối với nhau tạo thành mạng máy tính.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Mạng máy tính lớn nhất trong số đó được gọi là Internet (hay còn gọi là mạng toàn cầu).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Dùng máy tính kết nối Internet giúp em đọc báo, tìm kiếm thông tin, xem phim, gửi thư, liên lạc với bạn bè…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69" y="2209800"/>
            <a:ext cx="438740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983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600" b="1" dirty="0" smtClean="0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b="1" dirty="0" smtClean="0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en-SG" sz="3600" b="1" dirty="0">
              <a:solidFill>
                <a:srgbClr val="0712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022" y="1148072"/>
            <a:ext cx="8768755" cy="1366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các nội dung trên Internet, người ta dùng một chương trình gọi là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duyệt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Cốc cố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05200"/>
            <a:ext cx="1524000" cy="1524000"/>
          </a:xfrm>
          <a:prstGeom prst="rect">
            <a:avLst/>
          </a:prstGeom>
        </p:spPr>
      </p:pic>
      <p:pic>
        <p:nvPicPr>
          <p:cNvPr id="11" name="Picture 10" descr="gg chr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7600"/>
            <a:ext cx="1369200" cy="1369200"/>
          </a:xfrm>
          <a:prstGeom prst="rect">
            <a:avLst/>
          </a:prstGeom>
        </p:spPr>
      </p:pic>
      <p:pic>
        <p:nvPicPr>
          <p:cNvPr id="12" name="Picture 11" descr="internet explo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248" y="3349352"/>
            <a:ext cx="1600200" cy="1600200"/>
          </a:xfrm>
          <a:prstGeom prst="rect">
            <a:avLst/>
          </a:prstGeom>
        </p:spPr>
      </p:pic>
      <p:pic>
        <p:nvPicPr>
          <p:cNvPr id="13" name="Picture 12" descr="Moz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48973"/>
            <a:ext cx="1551973" cy="14802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2382" y="2554069"/>
            <a:ext cx="662997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Biểu tượng của các trình duyệt</a:t>
            </a:r>
            <a:endParaRPr lang="en-SG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92" y="5157192"/>
            <a:ext cx="1355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Cốc Cốc</a:t>
            </a:r>
            <a:endParaRPr lang="en-US" sz="3200"/>
          </a:p>
        </p:txBody>
      </p:sp>
      <p:sp>
        <p:nvSpPr>
          <p:cNvPr id="16" name="TextBox 15"/>
          <p:cNvSpPr txBox="1"/>
          <p:nvPr/>
        </p:nvSpPr>
        <p:spPr>
          <a:xfrm>
            <a:off x="467544" y="5160032"/>
            <a:ext cx="156574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Mozilla Firefox</a:t>
            </a:r>
            <a:endParaRPr lang="en-US" sz="3200"/>
          </a:p>
        </p:txBody>
      </p:sp>
      <p:sp>
        <p:nvSpPr>
          <p:cNvPr id="17" name="TextBox 16"/>
          <p:cNvSpPr txBox="1"/>
          <p:nvPr/>
        </p:nvSpPr>
        <p:spPr>
          <a:xfrm>
            <a:off x="4674840" y="5085184"/>
            <a:ext cx="18413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Goolge Chrome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6876256" y="5085184"/>
            <a:ext cx="190449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Internet Explorer</a:t>
            </a:r>
            <a:endParaRPr lang="en-US" sz="32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304800" y="685800"/>
            <a:ext cx="3659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</a:rPr>
              <a:t>a.Trình duyệt web</a:t>
            </a:r>
          </a:p>
        </p:txBody>
      </p:sp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8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 bwMode="auto">
          <a:xfrm>
            <a:off x="441836" y="152400"/>
            <a:ext cx="37491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solidFill>
                  <a:srgbClr val="0712E9"/>
                </a:solidFill>
                <a:latin typeface="Times New Roman" pitchFamily="18" charset="0"/>
                <a:cs typeface="Times New Roman" pitchFamily="18" charset="0"/>
              </a:rPr>
              <a:t>b. Cửa sổ trang web</a:t>
            </a:r>
            <a:endParaRPr lang="vi-VN" sz="3200">
              <a:solidFill>
                <a:srgbClr val="0712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170304" y="762000"/>
            <a:ext cx="880339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*Khởi động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trình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duyệt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943187" y="2362200"/>
            <a:ext cx="1829276" cy="2209800"/>
            <a:chOff x="4113212" y="1056640"/>
            <a:chExt cx="2774731" cy="290576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2"/>
            <a:srcRect l="5882" t="38097" r="81697" b="38319"/>
            <a:stretch>
              <a:fillRect/>
            </a:stretch>
          </p:blipFill>
          <p:spPr bwMode="auto">
            <a:xfrm>
              <a:off x="4494212" y="1905000"/>
              <a:ext cx="1735014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Content Placeholder 3"/>
            <p:cNvSpPr txBox="1">
              <a:spLocks/>
            </p:cNvSpPr>
            <p:nvPr/>
          </p:nvSpPr>
          <p:spPr bwMode="auto">
            <a:xfrm>
              <a:off x="4113212" y="3429000"/>
              <a:ext cx="2774731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Google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Chrome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40827" y="1056640"/>
              <a:ext cx="382971" cy="8496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/>
          <p:cNvSpPr txBox="1">
            <a:spLocks/>
          </p:cNvSpPr>
          <p:nvPr/>
        </p:nvSpPr>
        <p:spPr bwMode="auto">
          <a:xfrm>
            <a:off x="0" y="5105400"/>
            <a:ext cx="880339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*Cách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2: Nhấn phải chuột vào biểu tượng trình duyệt rồi nhấn Open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22705" y="1295400"/>
            <a:ext cx="79830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1: Nháy đúp chuột vào biểu tượng của trình duyệt Web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6" grpId="0" autoUpdateAnimBg="0"/>
      <p:bldP spid="8" grpId="0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7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SG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Captur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3" y="304800"/>
            <a:ext cx="8888287" cy="50245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76400" y="914400"/>
            <a:ext cx="26670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https://www.google.com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2" name="Picture 11" descr="Captugdf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106" y="304800"/>
            <a:ext cx="1700894" cy="3810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-118392" y="76200"/>
            <a:ext cx="1738064" cy="210161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Địa chỉ trang web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858000" y="685800"/>
            <a:ext cx="2695600" cy="410445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Các nút lệnh điều khiển cửa sổ trang web</a:t>
            </a:r>
          </a:p>
          <a:p>
            <a:pPr algn="ctr"/>
            <a:endParaRPr lang="en-US" sz="32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51303" y="4914340"/>
            <a:ext cx="7068697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latin typeface="Times New Roman" pitchFamily="18" charset="0"/>
                <a:cs typeface="Calibri" pitchFamily="34" charset="0"/>
              </a:rPr>
              <a:t>Chức năng của các nút lệnh điều khiển cửa sổ trang web giống chức năng các nút lệnh điều khiển cửa sổ thư mục</a:t>
            </a:r>
            <a:endParaRPr lang="vi-VN" sz="3200" b="1"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550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11" grpId="0" animBg="1"/>
      <p:bldP spid="11" grpId="1" animBg="1"/>
      <p:bldP spid="13" grpId="0" animBg="1"/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413" y="538163"/>
            <a:ext cx="2959465" cy="61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>
                <a:solidFill>
                  <a:srgbClr val="0712E9"/>
                </a:solidFill>
                <a:latin typeface="Times New Roman" pitchFamily="18" charset="0"/>
                <a:cs typeface="Calibri" pitchFamily="34" charset="0"/>
              </a:rPr>
              <a:t>c</a:t>
            </a:r>
            <a:r>
              <a:rPr lang="en-US" sz="3200">
                <a:solidFill>
                  <a:srgbClr val="0712E9"/>
                </a:solidFill>
                <a:latin typeface="Times New Roman" pitchFamily="18" charset="0"/>
                <a:cs typeface="Calibri" pitchFamily="34" charset="0"/>
              </a:rPr>
              <a:t>. </a:t>
            </a:r>
            <a:r>
              <a:rPr lang="en-US" sz="3200" b="1">
                <a:solidFill>
                  <a:srgbClr val="0712E9"/>
                </a:solidFill>
                <a:latin typeface="Times New Roman" pitchFamily="18" charset="0"/>
                <a:cs typeface="Calibri" pitchFamily="34" charset="0"/>
              </a:rPr>
              <a:t>Truy cập web</a:t>
            </a:r>
            <a:endParaRPr lang="vi-VN" sz="3200">
              <a:solidFill>
                <a:srgbClr val="0712E9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0304" y="1219201"/>
            <a:ext cx="4934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Calibri" pitchFamily="34" charset="0"/>
              </a:rPr>
              <a:t>-</a:t>
            </a:r>
            <a:r>
              <a:rPr lang="en-US" sz="2400" b="1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Bước 1: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Khởi động trình duyệt</a:t>
            </a:r>
            <a:r>
              <a:rPr lang="en-US" sz="2800" b="1">
                <a:latin typeface="Times New Roman" pitchFamily="18" charset="0"/>
                <a:cs typeface="Calibri" pitchFamily="34" charset="0"/>
              </a:rPr>
              <a:t> </a:t>
            </a:r>
            <a:endParaRPr lang="vi-VN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692" y="1371601"/>
            <a:ext cx="51448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0304" y="2044700"/>
            <a:ext cx="40015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2: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Nháy chuột vào vùng có địa chỉ trang web, nhấn phím Delete trên bàn phím.</a:t>
            </a:r>
            <a:endParaRPr lang="vi-VN" sz="2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0304" y="3770314"/>
            <a:ext cx="40015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b="1">
                <a:latin typeface="Times New Roman" pitchFamily="18" charset="0"/>
                <a:cs typeface="Calibri" pitchFamily="34" charset="0"/>
              </a:rPr>
              <a:t> Bước 3: </a:t>
            </a:r>
            <a:r>
              <a:rPr lang="en-US" sz="2800">
                <a:latin typeface="Times New Roman" pitchFamily="18" charset="0"/>
                <a:cs typeface="Calibri" pitchFamily="34" charset="0"/>
              </a:rPr>
              <a:t>Gõ địa chỉ trang web vào ô địa chỉ rồi nhấn phím Enter</a:t>
            </a:r>
            <a:endParaRPr lang="vi-VN" sz="2800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90" y="1905000"/>
            <a:ext cx="42290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14990" y="2133600"/>
            <a:ext cx="1486287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14681" y="2590800"/>
            <a:ext cx="1143298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057517" y="2209800"/>
            <a:ext cx="800308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19" grpId="0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584</Words>
  <Application>Microsoft Office PowerPoint</Application>
  <PresentationFormat>On-screen Show (4:3)</PresentationFormat>
  <Paragraphs>97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A. HOẠT ĐỘNG CƠ BẢN</vt:lpstr>
      <vt:lpstr>A. HOẠT ĐỘNG CƠ BẢN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68</cp:revision>
  <dcterms:created xsi:type="dcterms:W3CDTF">2018-10-02T03:03:13Z</dcterms:created>
  <dcterms:modified xsi:type="dcterms:W3CDTF">2019-10-23T03:10:55Z</dcterms:modified>
</cp:coreProperties>
</file>